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4"/>
  </p:notesMasterIdLst>
  <p:sldIdLst>
    <p:sldId id="256" r:id="rId2"/>
    <p:sldId id="257" r:id="rId3"/>
    <p:sldId id="264" r:id="rId4"/>
    <p:sldId id="266" r:id="rId5"/>
    <p:sldId id="268" r:id="rId6"/>
    <p:sldId id="267" r:id="rId7"/>
    <p:sldId id="270" r:id="rId8"/>
    <p:sldId id="271" r:id="rId9"/>
    <p:sldId id="272" r:id="rId10"/>
    <p:sldId id="273" r:id="rId11"/>
    <p:sldId id="27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6 – Modelo Heurístico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</a:rPr>
              <a:t>Breaks</a:t>
            </a:r>
            <a:r>
              <a:rPr lang="es-CO" sz="2000" dirty="0">
                <a:solidFill>
                  <a:schemeClr val="tx1"/>
                </a:solidFill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asignación directa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3A2AE62-B5FA-F9E4-CB26-DADDA0E38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" r="7458"/>
          <a:stretch/>
        </p:blipFill>
        <p:spPr>
          <a:xfrm>
            <a:off x="570270" y="2449000"/>
            <a:ext cx="11071124" cy="11248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14B392A-2D25-BA8C-6FB7-FE1BE649B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"/>
          <a:stretch/>
        </p:blipFill>
        <p:spPr>
          <a:xfrm>
            <a:off x="570270" y="3918748"/>
            <a:ext cx="11071124" cy="16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18083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A continuación, se muestra el mapa de susceptibilidad obtenido haciendo uso del método heurístico.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susceptibilidad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9AF4BF3-11C9-2B39-E703-880775E7A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45" y="2005784"/>
            <a:ext cx="9719187" cy="4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A1618-C864-DCB9-61A1-66E283E8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Mapa 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F302E-FEAE-952F-21D6-28071D55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361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Se planea principalmente realizar un Índice de Susceptibilidad,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Modelo heurístico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𝐼𝑆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blipFill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447273"/>
            <a:ext cx="111891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/>
              <a:t>W es el peso de las variables, como por ejemplo la Geología.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 err="1"/>
              <a:t>a,b</a:t>
            </a:r>
            <a:r>
              <a:rPr lang="es-CO" dirty="0"/>
              <a:t> y c es el peso de las clases, como, por ejemplo R. ígneas, sedimentarias y metamórficas.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</a:endParaRPr>
          </a:p>
          <a:p>
            <a:pPr marL="45720" indent="0" algn="just">
              <a:buNone/>
            </a:pPr>
            <a:r>
              <a:rPr lang="es-CO" dirty="0"/>
              <a:t>Para establecer dichos pesos, se utilizarán 2 métodos en específico: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sz="1800" b="1" i="1" dirty="0">
                <a:solidFill>
                  <a:schemeClr val="tx1"/>
                </a:solidFill>
              </a:rPr>
              <a:t>Método APH </a:t>
            </a:r>
            <a:r>
              <a:rPr lang="es-CO" sz="1800" dirty="0">
                <a:solidFill>
                  <a:schemeClr val="tx1"/>
                </a:solidFill>
              </a:rPr>
              <a:t>para el peso de las variables.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b="1" i="1" dirty="0"/>
              <a:t>Método de asignación directa</a:t>
            </a:r>
            <a:r>
              <a:rPr lang="es-CO" dirty="0"/>
              <a:t> para el peso de las clases.</a:t>
            </a:r>
            <a:endParaRPr lang="es-CO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1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Se pretende hallar el Radio de Consistencia (CR),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𝐼𝐶𝐴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739732"/>
            <a:ext cx="111891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/>
              <a:t>CI: Índice de Consistencia.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/>
              <a:t>ICA: Índice de Consistencia aleatorio.</a:t>
            </a:r>
          </a:p>
          <a:p>
            <a:pPr marL="45720" algn="just"/>
            <a:endParaRPr lang="es-CO" dirty="0"/>
          </a:p>
          <a:p>
            <a:pPr marL="45720" algn="just"/>
            <a:r>
              <a:rPr lang="es-CO" dirty="0"/>
              <a:t>El Índice de Consistencia se establece así:				El Índice de Consistencia aleatorio se establece así:</a:t>
            </a:r>
          </a:p>
          <a:p>
            <a:pPr marL="45720" algn="just"/>
            <a:endParaRPr lang="es-CO" dirty="0"/>
          </a:p>
          <a:p>
            <a:pPr marL="45720" algn="just"/>
            <a:endParaRPr lang="es-CO" dirty="0"/>
          </a:p>
          <a:p>
            <a:pPr marL="45720" algn="just"/>
            <a:endParaRPr lang="es-CO" dirty="0"/>
          </a:p>
          <a:p>
            <a:pPr marL="45720" algn="just"/>
            <a:endParaRPr lang="es-CO" dirty="0"/>
          </a:p>
          <a:p>
            <a:pPr marL="45720" algn="just"/>
            <a:r>
              <a:rPr lang="es-CO" dirty="0"/>
              <a:t>Con n = orden de la matriz-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/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𝑉𝑎𝑙𝑜𝑟𝑃𝑟𝑜𝑝𝑖𝑜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HP1">
            <a:extLst>
              <a:ext uri="{FF2B5EF4-FFF2-40B4-BE49-F238E27FC236}">
                <a16:creationId xmlns:a16="http://schemas.microsoft.com/office/drawing/2014/main" id="{E64C006D-78F3-2BB6-1B1A-8A83F1ED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1" y="4296590"/>
            <a:ext cx="6410632" cy="9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/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O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9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hallar el valor propio máximo se crea la matriz con la escala de </a:t>
            </a:r>
            <a:r>
              <a:rPr lang="es-CO" sz="2000" dirty="0" err="1">
                <a:solidFill>
                  <a:schemeClr val="tx1"/>
                </a:solidFill>
              </a:rPr>
              <a:t>Saaty</a:t>
            </a:r>
            <a:r>
              <a:rPr lang="es-CO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589933" y="5542076"/>
            <a:ext cx="52110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Estos valores fueron asignados teniendo en cuenta los valores estadísticos arrojados en el taller 5.</a:t>
            </a:r>
            <a:endParaRPr lang="es-CO" dirty="0"/>
          </a:p>
          <a:p>
            <a:pPr marL="45720" algn="just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3CBF7E-AB85-3CAD-ECFB-752B63CF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1" y="2488918"/>
            <a:ext cx="4747905" cy="2255648"/>
          </a:xfrm>
          <a:prstGeom prst="rect">
            <a:avLst/>
          </a:prstGeom>
        </p:spPr>
      </p:pic>
      <p:pic>
        <p:nvPicPr>
          <p:cNvPr id="2050" name="Picture 2" descr="AHP">
            <a:extLst>
              <a:ext uri="{FF2B5EF4-FFF2-40B4-BE49-F238E27FC236}">
                <a16:creationId xmlns:a16="http://schemas.microsoft.com/office/drawing/2014/main" id="{D325CEB8-DD37-0F64-5CA2-A65761D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4" y="2104104"/>
            <a:ext cx="5968181" cy="302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2519E-8585-304C-6F0B-E08C8110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75" y="5397940"/>
            <a:ext cx="5840361" cy="7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Posteriormente, se halla CR como se muestra a continuación: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383458" y="4978679"/>
            <a:ext cx="11257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</a:rPr>
              <a:t>En donde valores[0] es el máximo valor propio, como se mostró en la diapositiva anterior.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</a:endParaRPr>
          </a:p>
          <a:p>
            <a:pPr marL="45720" algn="just"/>
            <a:r>
              <a:rPr lang="es-CO" sz="1800" dirty="0">
                <a:solidFill>
                  <a:schemeClr val="tx1"/>
                </a:solidFill>
              </a:rPr>
              <a:t>Finalmente, se estipula que la matriz A se generó correctamente, ya que CR obtuvo un valor inferior al 10%</a:t>
            </a:r>
            <a:endParaRPr lang="es-CO" dirty="0"/>
          </a:p>
          <a:p>
            <a:pPr marL="45720" algn="just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CD7A5F-8A6E-0436-C2D8-375FB5EB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22" y="2104104"/>
            <a:ext cx="5572956" cy="246732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12AB2E4-0B8C-413D-6932-85FEE092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15" y="2945088"/>
            <a:ext cx="2423370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86695" y="1376579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Finalmente, con el vector propio normalizado, se obtienen los pesos para cada variable.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Análisis Jerárquico de Procesos (APH)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2AB2E4-0B8C-413D-6932-85FEE09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8" y="2412204"/>
            <a:ext cx="5091983" cy="20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este método, el experto deberá decidir que valores deberán asignarse a cada clase, Cómo se muestra a continuación.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asignación directa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C33CB-6FB3-B87D-0408-185F62F3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5" y="2323093"/>
            <a:ext cx="6315107" cy="8123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EA4480-7577-782C-2226-C61BE4B1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" y="4062553"/>
            <a:ext cx="6315107" cy="195951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9CDC35-5E45-FEE5-675B-DD465138F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"/>
          <a:stretch/>
        </p:blipFill>
        <p:spPr>
          <a:xfrm>
            <a:off x="7504060" y="3845785"/>
            <a:ext cx="3987536" cy="23485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E761BF5-3155-B78F-F0E5-C737FDEA6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9" r="10894"/>
          <a:stretch/>
        </p:blipFill>
        <p:spPr>
          <a:xfrm>
            <a:off x="7504060" y="2019544"/>
            <a:ext cx="3276584" cy="13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</a:rPr>
              <a:t>Breaks</a:t>
            </a:r>
            <a:r>
              <a:rPr lang="es-CO" sz="2000" dirty="0">
                <a:solidFill>
                  <a:schemeClr val="tx1"/>
                </a:solidFill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Método de asignación directa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4836F3-043C-BB6A-E39A-B59F5DCF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8" y="2400926"/>
            <a:ext cx="11216644" cy="1167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C2C55-75CB-1BFA-6B76-49F42D0C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3949999"/>
            <a:ext cx="11145856" cy="10000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01C25EE-3C5C-6FB8-50AF-5352CE8B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" b="25077"/>
          <a:stretch/>
        </p:blipFill>
        <p:spPr>
          <a:xfrm>
            <a:off x="501779" y="5260504"/>
            <a:ext cx="11194683" cy="8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3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523</TotalTime>
  <Words>515</Words>
  <Application>Microsoft Office PowerPoint</Application>
  <PresentationFormat>Panorámica</PresentationFormat>
  <Paragraphs>50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Corbel</vt:lpstr>
      <vt:lpstr>Base</vt:lpstr>
      <vt:lpstr>Rio marocaso Taller 6 – Modelo Heurístico</vt:lpstr>
      <vt:lpstr>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 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15</cp:revision>
  <dcterms:created xsi:type="dcterms:W3CDTF">2023-10-16T05:26:42Z</dcterms:created>
  <dcterms:modified xsi:type="dcterms:W3CDTF">2023-11-08T18:31:11Z</dcterms:modified>
</cp:coreProperties>
</file>